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6" r:id="rId30"/>
    <p:sldId id="284" r:id="rId31"/>
    <p:sldId id="285" r:id="rId32"/>
    <p:sldId id="286" r:id="rId33"/>
    <p:sldId id="287" r:id="rId34"/>
    <p:sldId id="288" r:id="rId35"/>
    <p:sldId id="29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 snapToGrid="0">
      <p:cViewPr>
        <p:scale>
          <a:sx n="42" d="100"/>
          <a:sy n="42" d="100"/>
        </p:scale>
        <p:origin x="15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4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7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56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8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0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84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5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9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0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2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2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3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2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D7D901A-4966-478E-A7F7-DAF091E5ABA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CA0A76D-FCF8-4D0C-9EB3-71E99E9D0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5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A086-10EF-E64F-BF75-8A9DA6A2A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0560"/>
            <a:ext cx="9144000" cy="3205163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fa-IR" dirty="0"/>
              <a:t>ارتقای سلامت</a:t>
            </a:r>
            <a:br>
              <a:rPr lang="en-US" dirty="0"/>
            </a:br>
            <a:r>
              <a:rPr lang="en-US" sz="4400" dirty="0"/>
              <a:t>(Health Promotion)</a:t>
            </a:r>
            <a:br>
              <a:rPr lang="fa-IR" dirty="0"/>
            </a:br>
            <a:r>
              <a:rPr lang="ar-SA" sz="3600" dirty="0"/>
              <a:t>رویکردهای جدید در مورد ارتقای سلامت    </a:t>
            </a:r>
            <a:br>
              <a:rPr lang="en-US" sz="3600" dirty="0"/>
            </a:br>
            <a:r>
              <a:rPr lang="ar-SA" sz="3600" dirty="0"/>
              <a:t>از منشور اتاوا تا برنامه‌های عملیاتی معاصر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1C9C6-A11D-A385-C4DB-E1319D125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879"/>
            <a:ext cx="9144000" cy="2475653"/>
          </a:xfrm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Hossein Hessari, DDS, PhD</a:t>
            </a:r>
          </a:p>
          <a:p>
            <a:pPr algn="ctr">
              <a:spcAft>
                <a:spcPts val="800"/>
              </a:spcAft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 Professor</a:t>
            </a:r>
          </a:p>
          <a:p>
            <a:pPr algn="ctr">
              <a:spcAft>
                <a:spcPts val="800"/>
              </a:spcAft>
            </a:pPr>
            <a:r>
              <a:rPr lang="en-US" kern="1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School of Dentistry, Tehran University of Medical Sciences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0117D-8913-151B-7C58-0CAC89B1B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9"/>
          <a:stretch/>
        </p:blipFill>
        <p:spPr>
          <a:xfrm>
            <a:off x="9705508" y="4849368"/>
            <a:ext cx="2060448" cy="17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4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262E-AE4E-E7F0-0969-9E7D47EF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اصل سوم: پرورش مهارت‌های فردی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975EF-7469-8D2C-E977-D76D1F601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 ارتقای سلامت از طریق آموزش اطلاعات سلامت و تقویت مهارت‌های زندگی صورت می‌گیرد.</a:t>
            </a:r>
            <a:endParaRPr lang="en-US" sz="3200" dirty="0"/>
          </a:p>
          <a:p>
            <a:pPr algn="r" rtl="1"/>
            <a:r>
              <a:rPr lang="ar-SA" sz="3200" dirty="0"/>
              <a:t> مثال: آموزش مسواک زدن و استفاده از نخ دندان به کودکان.</a:t>
            </a:r>
            <a:endParaRPr lang="en-US" sz="3200" dirty="0"/>
          </a:p>
          <a:p>
            <a:pPr algn="r" rtl="1"/>
            <a:r>
              <a:rPr lang="ar-SA" sz="3200" dirty="0"/>
              <a:t> این اقدامات باید در نهادهای آموزشی، حرفه‌ای و تجاری گسترش یابد.</a:t>
            </a:r>
            <a:endParaRPr lang="en-US" sz="3200" dirty="0"/>
          </a:p>
          <a:p>
            <a:pPr algn="r" rtl="1"/>
            <a:r>
              <a:rPr lang="ar-SA" sz="3200" dirty="0"/>
              <a:t> هدف: افزایش توانایی افراد در کنترل سلامت خود و محیط اطراف.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374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1C71-F70F-0130-298E-5E7613BA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SA" dirty="0"/>
              <a:t>اصل چهارم: تقویت فعالیت‌های اجتماعی و مشارکت جامعه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5915-E9DB-1A33-AE99-F4E1D14B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 مشارکت مردم در تشخیص مشکلات و اجرای راهکارها ضروری است.</a:t>
            </a:r>
            <a:endParaRPr lang="en-US" sz="3200" dirty="0"/>
          </a:p>
          <a:p>
            <a:pPr algn="r" rtl="1"/>
            <a:r>
              <a:rPr lang="ar-SA" sz="3200" dirty="0"/>
              <a:t> مثال: تشکیل گروه‌های داوطلب مادران به‌عنوان رابط بهداشتی.</a:t>
            </a:r>
            <a:endParaRPr lang="en-US" sz="3200" dirty="0"/>
          </a:p>
          <a:p>
            <a:pPr algn="r" rtl="1"/>
            <a:r>
              <a:rPr lang="ar-SA" sz="3200" dirty="0"/>
              <a:t> توسعه جامعه بر پایه منابع انسانی و مادی موجود است.</a:t>
            </a:r>
            <a:endParaRPr lang="en-US" sz="3200" dirty="0"/>
          </a:p>
          <a:p>
            <a:pPr algn="r" rtl="1"/>
            <a:r>
              <a:rPr lang="ar-SA" sz="3200" dirty="0"/>
              <a:t> هدف: توانمندسازی جوامع برای کنترل سرنوشت سلامت خود.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356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A2754-E7F3-AD1E-833E-F4671927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اصل پنجم: بازجهت‌دهی خدمات سلامت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43DE2-2A8E-0507-6727-EE991302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 مسئولیت ارتقای سلامت بین تمام ذی‌نفعان تقسیم شده است.</a:t>
            </a:r>
            <a:endParaRPr lang="en-US" sz="3200" dirty="0"/>
          </a:p>
          <a:p>
            <a:pPr algn="r" rtl="1"/>
            <a:r>
              <a:rPr lang="ar-SA" sz="3200" dirty="0"/>
              <a:t> خدمات سلامت باید فراتر از درمان، به پیشگیری و ارتقای سلامت بپردازند.</a:t>
            </a:r>
            <a:endParaRPr lang="en-US" sz="3200" dirty="0"/>
          </a:p>
          <a:p>
            <a:pPr algn="r" rtl="1"/>
            <a:r>
              <a:rPr lang="ar-SA" sz="3200" dirty="0"/>
              <a:t> نیاز به تغییر در آموزش حرفه‌ای و </a:t>
            </a:r>
            <a:r>
              <a:rPr lang="en-US" sz="3200" dirty="0"/>
              <a:t>priorities</a:t>
            </a:r>
            <a:r>
              <a:rPr lang="ar-SA" sz="3200" dirty="0"/>
              <a:t> پژوهشی.</a:t>
            </a:r>
            <a:endParaRPr lang="en-US" sz="3200" dirty="0"/>
          </a:p>
          <a:p>
            <a:pPr algn="r" rtl="1"/>
            <a:r>
              <a:rPr lang="ar-SA" sz="3200" dirty="0"/>
              <a:t> هدف: ارائه خدمات سلامت با کیفیت، مقرون‌به‌صرفه و مبتنی بر نیازهای جامعه.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953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9395-44AF-6476-A955-8D43D905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راهکارهای کلیدی منشور اتاوا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00D4-ABEA-206F-BA54-9D22C96F8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SA" sz="3200" dirty="0"/>
              <a:t> حمایت (</a:t>
            </a:r>
            <a:r>
              <a:rPr lang="en-US" sz="3200" dirty="0"/>
              <a:t>Advocate</a:t>
            </a:r>
            <a:r>
              <a:rPr lang="ar-SA" sz="3200" dirty="0"/>
              <a:t>):</a:t>
            </a:r>
            <a:r>
              <a:rPr lang="fa-IR" sz="3200" dirty="0"/>
              <a:t> </a:t>
            </a:r>
            <a:r>
              <a:rPr lang="ar-SA" sz="3200" dirty="0"/>
              <a:t>ایجاد محیط سالم از طریق </a:t>
            </a:r>
            <a:r>
              <a:rPr lang="en-US" sz="3200" dirty="0"/>
              <a:t>lobbying</a:t>
            </a:r>
            <a:r>
              <a:rPr lang="ar-SA" sz="3200" dirty="0"/>
              <a:t> و آگاهی‌بخشی.</a:t>
            </a:r>
            <a:endParaRPr lang="en-US" sz="3200" dirty="0"/>
          </a:p>
          <a:p>
            <a:pPr algn="r" rtl="1"/>
            <a:r>
              <a:rPr lang="ar-SA" sz="3200" dirty="0"/>
              <a:t> میانجی‌گری (</a:t>
            </a:r>
            <a:r>
              <a:rPr lang="en-US" sz="3200" dirty="0"/>
              <a:t>Mediate</a:t>
            </a:r>
            <a:r>
              <a:rPr lang="ar-SA" sz="3200" dirty="0"/>
              <a:t>): همکاری بین بخش‌های مختلف برای سلامت.</a:t>
            </a:r>
            <a:endParaRPr lang="en-US" sz="3200" dirty="0"/>
          </a:p>
          <a:p>
            <a:pPr algn="r" rtl="1"/>
            <a:r>
              <a:rPr lang="ar-SA" sz="3200" dirty="0"/>
              <a:t> توان</a:t>
            </a:r>
            <a:r>
              <a:rPr lang="fa-IR" sz="3200" dirty="0"/>
              <a:t>مند</a:t>
            </a:r>
            <a:r>
              <a:rPr lang="ar-SA" sz="3200" dirty="0"/>
              <a:t>سازی (</a:t>
            </a:r>
            <a:r>
              <a:rPr lang="en-US" sz="3200" dirty="0"/>
              <a:t>Enable</a:t>
            </a:r>
            <a:r>
              <a:rPr lang="ar-SA" sz="3200" dirty="0"/>
              <a:t>): فراهم کردن اطلاعات و منابع برای انتخاب‌های سالم.</a:t>
            </a:r>
            <a:endParaRPr lang="en-US" sz="3200" dirty="0"/>
          </a:p>
          <a:p>
            <a:pPr algn="r" rtl="1"/>
            <a:r>
              <a:rPr lang="ar-SA" sz="3200" dirty="0"/>
              <a:t>این راهکارها برای تحقق سلامت مطلوب و کاهش نابرابری‌ها ضروری هستند.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3902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AE020-847B-3F7F-E2C3-53A72376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SA" dirty="0"/>
              <a:t>رویکردهای جدید در مورد ارتقای سلامت: از اُتاوا تا ژنو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3D18-9584-8E68-DB79-81BECB35F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r" rtl="1"/>
            <a:r>
              <a:rPr lang="ar-SA" sz="3600" dirty="0"/>
              <a:t>نقطه آغاز: منشور اُتاوا برای ارتقای سلامت</a:t>
            </a:r>
            <a:r>
              <a:rPr lang="fa-IR" sz="3600" dirty="0"/>
              <a:t> (۱۹۸۶)</a:t>
            </a:r>
          </a:p>
          <a:p>
            <a:pPr algn="r" rtl="1"/>
            <a:r>
              <a:rPr lang="ar-SA" sz="3600" dirty="0"/>
              <a:t> منشور جاکارتا (</a:t>
            </a:r>
            <a:r>
              <a:rPr lang="fa-IR" sz="3600" dirty="0"/>
              <a:t>۱۹۹۷): </a:t>
            </a:r>
            <a:r>
              <a:rPr lang="ar-SA" sz="3600" dirty="0"/>
              <a:t>بر تعیین‌کننده‌های اجتماعی سلامت و مشارکت بخش خصوصی تأکید کرد</a:t>
            </a:r>
            <a:r>
              <a:rPr lang="en-US" sz="3600" dirty="0"/>
              <a:t>.</a:t>
            </a:r>
          </a:p>
          <a:p>
            <a:pPr algn="r" rtl="1"/>
            <a:r>
              <a:rPr lang="ar-SA" sz="3600" dirty="0"/>
              <a:t>  منشور بانکوک (</a:t>
            </a:r>
            <a:r>
              <a:rPr lang="fa-IR" sz="3600" dirty="0"/>
              <a:t>۲۰۰۵): </a:t>
            </a:r>
            <a:r>
              <a:rPr lang="ar-SA" sz="3600" dirty="0"/>
              <a:t>بر لزوم قرار گرفتن سلامت در قلب برنامه‌ریزی تمامی بخش‌ها تأکید نمود</a:t>
            </a:r>
            <a:r>
              <a:rPr lang="en-US" sz="3600" dirty="0"/>
              <a:t>.</a:t>
            </a:r>
          </a:p>
          <a:p>
            <a:pPr algn="r" rtl="1"/>
            <a:r>
              <a:rPr lang="ar-SA" sz="3600" dirty="0"/>
              <a:t>  بیانیه شانگهای (</a:t>
            </a:r>
            <a:r>
              <a:rPr lang="fa-IR" sz="3600" dirty="0"/>
              <a:t>۲۰۱۶): </a:t>
            </a:r>
            <a:r>
              <a:rPr lang="ar-SA" sz="3600" dirty="0"/>
              <a:t>بر سه محور کلیدی متمرکز شد</a:t>
            </a:r>
            <a:r>
              <a:rPr lang="en-US" sz="3600" dirty="0"/>
              <a:t>:</a:t>
            </a:r>
          </a:p>
          <a:p>
            <a:pPr lvl="1" algn="r" rtl="1"/>
            <a:r>
              <a:rPr lang="ar-SA" sz="3200" dirty="0"/>
              <a:t>  حکمرانی خوب برای سلامت  </a:t>
            </a:r>
            <a:endParaRPr lang="en-US" sz="3200" dirty="0"/>
          </a:p>
          <a:p>
            <a:pPr lvl="1" algn="r" rtl="1"/>
            <a:r>
              <a:rPr lang="ar-SA" sz="3200" dirty="0"/>
              <a:t>  سواد سلامت  </a:t>
            </a:r>
            <a:endParaRPr lang="en-US" sz="3200" dirty="0"/>
          </a:p>
          <a:p>
            <a:pPr lvl="1" algn="r" rtl="1"/>
            <a:r>
              <a:rPr lang="ar-SA" sz="3200" dirty="0"/>
              <a:t>  شهرهای سالم  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50785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AAF9-6B91-0658-0D10-524DF131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SA" dirty="0"/>
              <a:t>جدیدترین سند: منشور ژنو برای تندرستی</a:t>
            </a:r>
            <a:r>
              <a:rPr lang="fa-IR" dirty="0"/>
              <a:t> یا رفاه (۲۰۲۱)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9F3B-54B7-E00B-C71B-9AB0E6CD4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3200" dirty="0"/>
              <a:t> </a:t>
            </a:r>
            <a:r>
              <a:rPr lang="ar-SA" sz="3200" dirty="0"/>
              <a:t>زمینه شکل‌گیری: همه‌گیری کووید </a:t>
            </a:r>
            <a:r>
              <a:rPr lang="fa-IR" sz="3200" dirty="0"/>
              <a:t>۱۹</a:t>
            </a:r>
            <a:r>
              <a:rPr lang="ar-SA" sz="3200" dirty="0"/>
              <a:t> که نابرابری‌ها و ارتباط سلامت انسان و کره زمین را آشکار کرد</a:t>
            </a:r>
            <a:r>
              <a:rPr lang="en-US" sz="3200" dirty="0"/>
              <a:t>.</a:t>
            </a:r>
          </a:p>
          <a:p>
            <a:pPr algn="r" rtl="1"/>
            <a:r>
              <a:rPr lang="ar-SA" sz="3200" dirty="0"/>
              <a:t> تغییر پارادایم اصلی</a:t>
            </a:r>
            <a:r>
              <a:rPr lang="en-US" sz="3200" dirty="0"/>
              <a:t>:</a:t>
            </a:r>
            <a:r>
              <a:rPr lang="ar-SA" sz="3200" dirty="0"/>
              <a:t>  </a:t>
            </a:r>
            <a:endParaRPr lang="en-US" sz="3200" dirty="0"/>
          </a:p>
          <a:p>
            <a:pPr algn="r" rtl="1"/>
            <a:r>
              <a:rPr lang="ar-SA" sz="3200" dirty="0"/>
              <a:t> "ارتقای سلامت" به سمت "ایجاد جوامع تندرست</a:t>
            </a:r>
            <a:r>
              <a:rPr lang="en-US" sz="3200" dirty="0"/>
              <a:t>"</a:t>
            </a:r>
          </a:p>
          <a:p>
            <a:pPr algn="r" rtl="1"/>
            <a:r>
              <a:rPr lang="en-US" sz="3200" dirty="0"/>
              <a:t> </a:t>
            </a:r>
            <a:r>
              <a:rPr lang="ar-SA" sz="3200" dirty="0"/>
              <a:t>تمرکز بر رفاه و شکوفایی کلی انسان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8436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DEBE-F5B7-7F6A-DA64-FAA8E23B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محورهای کلیدی منشور ژنو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55D7E-06E4-5C46-863A-0D10B8F12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ar-SA" sz="3200" dirty="0"/>
              <a:t> تندرستی سیاره‌ای: سلامت انسان و سلامت کره زمین جدایی‌ناپذیر هستند</a:t>
            </a:r>
            <a:r>
              <a:rPr lang="en-US" sz="3200" dirty="0"/>
              <a:t>.</a:t>
            </a:r>
          </a:p>
          <a:p>
            <a:pPr algn="r" rtl="1"/>
            <a:r>
              <a:rPr lang="ar-SA" sz="3200" dirty="0"/>
              <a:t> عدالت و برابری: پرداختن به ریشه‌های نابرابری و تعیین‌کننده‌های تجاری سلامت</a:t>
            </a:r>
            <a:r>
              <a:rPr lang="en-US" sz="3200" dirty="0"/>
              <a:t>.</a:t>
            </a:r>
          </a:p>
          <a:p>
            <a:pPr algn="r" rtl="1"/>
            <a:r>
              <a:rPr lang="ar-SA" sz="3200" dirty="0"/>
              <a:t> تغییر تحول‌آفرین: فراخوانی برای بازطراحی جوامع و اقتصادها حول محور تندرستی</a:t>
            </a:r>
            <a:r>
              <a:rPr lang="en-US" sz="3200" dirty="0"/>
              <a:t>.</a:t>
            </a:r>
          </a:p>
          <a:p>
            <a:pPr algn="r" rtl="1"/>
            <a:r>
              <a:rPr lang="ar-SA" sz="3200" dirty="0"/>
              <a:t> تأکید مجدد بر اصول اُتاوا: اما در چهارچوب چالش‌های قرن بیست و یکم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88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0229-5A9E-7BA7-43D6-8DD52FB5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اجزای ارتقای سلامت دهان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FC2F-40C0-DB18-79E1-3A018D6CA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1.  تأکید بر تعیین‌کننده‌های سلامت    </a:t>
            </a:r>
            <a:endParaRPr lang="en-US" sz="3200" dirty="0"/>
          </a:p>
          <a:p>
            <a:pPr algn="r" rtl="1"/>
            <a:r>
              <a:rPr lang="ar-SA" sz="3200" dirty="0"/>
              <a:t>2.  مشارکت و همکاری با سایر بخش‌ها و سازمان‌ها    </a:t>
            </a:r>
            <a:endParaRPr lang="en-US" sz="3200" dirty="0"/>
          </a:p>
          <a:p>
            <a:pPr algn="r" rtl="1"/>
            <a:r>
              <a:rPr lang="ar-SA" sz="3200" dirty="0"/>
              <a:t>3.  عملکرد راهبردی با استفاده از فعالیت‌های مکمل    </a:t>
            </a:r>
            <a:endParaRPr lang="en-US" sz="3200" dirty="0"/>
          </a:p>
          <a:p>
            <a:pPr algn="r" rtl="1"/>
            <a:r>
              <a:rPr lang="ar-SA" sz="3200" dirty="0"/>
              <a:t>    این اجزا چارچوبی برای اقدام مؤثر در ارتقای سلامت دهان ارائه می‌دهند.</a:t>
            </a:r>
            <a:endParaRPr lang="en-US" sz="3200" dirty="0"/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869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7F0-64D3-9C94-EACD-3589BCD5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تعیین‌کننده‌های سلامت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A793B-CDA0-085A-819E-91D98EDE4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 عوامل مؤثر بر سلامت شامل: شرایط اجتماعی اقتصادی، محیط فیزیکی و ویژگی‌های فردی.</a:t>
            </a:r>
            <a:endParaRPr lang="en-US" sz="3200" dirty="0"/>
          </a:p>
          <a:p>
            <a:pPr algn="r" rtl="1"/>
            <a:r>
              <a:rPr lang="ar-SA" sz="3200" dirty="0"/>
              <a:t> مثال: درآمد، تحصیلات، محیط کار، روابط اجتماعی، ژنتیک و رفتارهای فردی.</a:t>
            </a:r>
            <a:endParaRPr lang="en-US" sz="3200" dirty="0"/>
          </a:p>
          <a:p>
            <a:pPr algn="r" rtl="1"/>
            <a:r>
              <a:rPr lang="ar-SA" sz="3200" dirty="0"/>
              <a:t> این عوامل اغلب خارج از کنترل مستقیم فرد هستند.</a:t>
            </a:r>
            <a:endParaRPr lang="en-US" sz="3200" dirty="0"/>
          </a:p>
          <a:p>
            <a:pPr algn="r" rtl="1"/>
            <a:r>
              <a:rPr lang="ar-SA" sz="3200" dirty="0"/>
              <a:t> شناخت این عوامل از "سرزنش قربانی" جلوگیری می‌کند.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644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3DDD-83C2-C084-FB99-BCE5C826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مشارکت و همکاری بین‌بخشی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518A8-3FE9-9D16-B979-E56FF120D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 مشارکت مردم و نهادهای مدنی برای ارتقای سلامت ضروری است.</a:t>
            </a:r>
            <a:endParaRPr lang="en-US" sz="3200" dirty="0"/>
          </a:p>
          <a:p>
            <a:pPr algn="r" rtl="1"/>
            <a:r>
              <a:rPr lang="ar-SA" sz="3200" dirty="0"/>
              <a:t> مثال: همکاری وزارت بهداشت با وزارت آموزش و پرورش.</a:t>
            </a:r>
            <a:endParaRPr lang="en-US" sz="3200" dirty="0"/>
          </a:p>
          <a:p>
            <a:pPr algn="r" rtl="1"/>
            <a:r>
              <a:rPr lang="ar-SA" sz="3200" dirty="0"/>
              <a:t> عملکرد یک سازمان به‌تنهایی نمی‌تواند سلامت را تأمین کند.</a:t>
            </a:r>
            <a:endParaRPr lang="en-US" sz="3200" dirty="0"/>
          </a:p>
          <a:p>
            <a:pPr algn="r" rtl="1"/>
            <a:r>
              <a:rPr lang="ar-SA" sz="3200" dirty="0"/>
              <a:t> هدف: هماهنگی سیاست‌ها و اقدامات بین سازمان‌های مختلف.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178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3741-042A-785C-5230-42EFAA25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مقدمه و ضرورت ارتقای سلامت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8DFE9-7B62-67E8-617B-0695079BC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ar-SA" sz="3200" dirty="0"/>
              <a:t>بیماری‌های دهان و دندان همچنان به‌عنوان چالش جهانی سلامت مطرح هستند.</a:t>
            </a:r>
            <a:endParaRPr lang="en-US" sz="3200" dirty="0"/>
          </a:p>
          <a:p>
            <a:pPr algn="r" rtl="1"/>
            <a:r>
              <a:rPr lang="ar-SA" sz="3200" dirty="0"/>
              <a:t>رویکردهای صرفاً درمانی در کنترل این بیماری‌ها ناکافی و پرهزینه بوده‌اند.</a:t>
            </a:r>
            <a:endParaRPr lang="en-US" sz="3200" dirty="0"/>
          </a:p>
          <a:p>
            <a:pPr algn="r" rtl="1"/>
            <a:r>
              <a:rPr lang="ar-SA" sz="3200" dirty="0"/>
              <a:t>ارتقای سلامت به‌عنوان راهکاری نوین برای بهبود سلامت فرد و جامعه ظهور یافته است.</a:t>
            </a:r>
            <a:endParaRPr lang="en-US" sz="3200" dirty="0"/>
          </a:p>
          <a:p>
            <a:pPr algn="r" rtl="1"/>
            <a:r>
              <a:rPr lang="ar-SA" sz="3200" dirty="0"/>
              <a:t>این رویکرد بر پیشگیری، تغییر رفتار و اصلاح عوامل اجتماعی-اقتصادی تأکید دارد.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7268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71F9-850E-21F8-0D5B-346B1A7C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عملکرد راهبردی و رویکرد عامل خطر مشترک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5FF87-6AD6-8D4A-F03A-50888FFF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5464" y="2468879"/>
            <a:ext cx="4146976" cy="370808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sz="2400" dirty="0"/>
              <a:t>بسیاری از بیماری‌های مزمن عوامل خطر مشترک دارند.</a:t>
            </a:r>
            <a:endParaRPr lang="en-US" sz="2400" dirty="0"/>
          </a:p>
          <a:p>
            <a:pPr algn="r" rtl="1"/>
            <a:r>
              <a:rPr lang="ar-SA" sz="2400" dirty="0"/>
              <a:t>مثال: رژیم غذایی ناسالم منجر به چاقی، دیابت و پوسیدگی دندانی می‌شود.</a:t>
            </a:r>
            <a:endParaRPr lang="en-US" sz="2400" dirty="0"/>
          </a:p>
          <a:p>
            <a:pPr algn="r" rtl="1"/>
            <a:r>
              <a:rPr lang="ar-SA" sz="2400" dirty="0"/>
              <a:t>طراحی راهکارهای مشترک برای چندین بیماری مقرون‌به‌صرفه است.</a:t>
            </a:r>
            <a:endParaRPr lang="en-US" sz="2400" dirty="0"/>
          </a:p>
          <a:p>
            <a:pPr algn="r" rtl="1"/>
            <a:r>
              <a:rPr lang="ar-SA" sz="2400" dirty="0"/>
              <a:t>هدف: استفاده بهینه از منابع و اجرای راهکارهای پایدار.</a:t>
            </a:r>
            <a:endParaRPr lang="en-US" sz="2400" dirty="0"/>
          </a:p>
        </p:txBody>
      </p:sp>
      <p:pic>
        <p:nvPicPr>
          <p:cNvPr id="1028" name="Picture 4" descr="The common risk factor approach. 35 | Download Scientific Diagram">
            <a:extLst>
              <a:ext uri="{FF2B5EF4-FFF2-40B4-BE49-F238E27FC236}">
                <a16:creationId xmlns:a16="http://schemas.microsoft.com/office/drawing/2014/main" id="{7A0E0F58-5899-6F38-37E7-31FA8DD31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2" y="2268961"/>
            <a:ext cx="7688791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10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5195-33B1-B4EC-768B-48DEFB65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رویکردهای پنجگانه ارتقای سلامت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6B68F-F64E-7382-4624-32E6856F7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SA" sz="3200" dirty="0"/>
              <a:t>1.     پیشگیری (</a:t>
            </a:r>
            <a:r>
              <a:rPr lang="en-US" sz="3200" dirty="0"/>
              <a:t>Preventive</a:t>
            </a:r>
            <a:r>
              <a:rPr lang="ar-SA" sz="3200" dirty="0"/>
              <a:t>)    </a:t>
            </a:r>
            <a:endParaRPr lang="en-US" sz="3200" dirty="0"/>
          </a:p>
          <a:p>
            <a:pPr marL="0" indent="0" algn="r" rtl="1">
              <a:buNone/>
            </a:pPr>
            <a:r>
              <a:rPr lang="ar-SA" sz="3200" dirty="0"/>
              <a:t>2.     تغییر رفتار (</a:t>
            </a:r>
            <a:r>
              <a:rPr lang="en-US" sz="3200" dirty="0"/>
              <a:t>Behavior Change</a:t>
            </a:r>
            <a:r>
              <a:rPr lang="ar-SA" sz="3200" dirty="0"/>
              <a:t>)    </a:t>
            </a:r>
            <a:endParaRPr lang="en-US" sz="3200" dirty="0"/>
          </a:p>
          <a:p>
            <a:pPr marL="0" indent="0" algn="r" rtl="1">
              <a:buNone/>
            </a:pPr>
            <a:r>
              <a:rPr lang="ar-SA" sz="3200" dirty="0"/>
              <a:t>3.     آموزشی (</a:t>
            </a:r>
            <a:r>
              <a:rPr lang="en-US" sz="3200" dirty="0"/>
              <a:t>Educational</a:t>
            </a:r>
            <a:r>
              <a:rPr lang="ar-SA" sz="3200" dirty="0"/>
              <a:t>)    </a:t>
            </a:r>
            <a:endParaRPr lang="en-US" sz="3200" dirty="0"/>
          </a:p>
          <a:p>
            <a:pPr marL="0" indent="0" algn="r" rtl="1">
              <a:buNone/>
            </a:pPr>
            <a:r>
              <a:rPr lang="ar-SA" sz="3200" dirty="0"/>
              <a:t>4.     توانمندسازی (</a:t>
            </a:r>
            <a:r>
              <a:rPr lang="en-US" sz="3200" dirty="0"/>
              <a:t>Empowerment</a:t>
            </a:r>
            <a:r>
              <a:rPr lang="ar-SA" sz="3200" dirty="0"/>
              <a:t>)    </a:t>
            </a:r>
            <a:endParaRPr lang="en-US" sz="3200" dirty="0"/>
          </a:p>
          <a:p>
            <a:pPr marL="0" indent="0" algn="r" rtl="1">
              <a:buNone/>
            </a:pPr>
            <a:r>
              <a:rPr lang="ar-SA" sz="3200" dirty="0"/>
              <a:t>5.     تغییر اجتماعی (</a:t>
            </a:r>
            <a:r>
              <a:rPr lang="en-US" sz="3200" dirty="0"/>
              <a:t>Social Change</a:t>
            </a:r>
            <a:r>
              <a:rPr lang="ar-SA" sz="3200" dirty="0"/>
              <a:t>)    </a:t>
            </a:r>
            <a:endParaRPr lang="en-US" sz="3200" dirty="0"/>
          </a:p>
          <a:p>
            <a:pPr algn="r" rtl="1"/>
            <a:r>
              <a:rPr lang="ar-SA" sz="3200" dirty="0"/>
              <a:t>    هر رویکرد در موقعیت خاصی قابل استفاده است.</a:t>
            </a:r>
            <a:endParaRPr lang="en-US" sz="3200" dirty="0"/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0896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6D89-2832-BB64-AB87-D0823E8B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رویکرد پیشگیری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2A86A-77A6-9E4D-B914-D42B52B8F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 هدف: کاهش سطح بیماری.</a:t>
            </a:r>
            <a:endParaRPr lang="en-US" sz="3200" dirty="0"/>
          </a:p>
          <a:p>
            <a:pPr algn="r" rtl="1"/>
            <a:r>
              <a:rPr lang="ar-SA" sz="3200" dirty="0"/>
              <a:t> مثال: فیشورسیلانت، غربالگری سرطان دهان.</a:t>
            </a:r>
            <a:endParaRPr lang="en-US" sz="3200" dirty="0"/>
          </a:p>
          <a:p>
            <a:pPr algn="r" rtl="1"/>
            <a:r>
              <a:rPr lang="ar-SA" sz="3200" dirty="0"/>
              <a:t> این رویکرد توسط متخصصان سلامت به‌صورت "بالا به پایین" اجرا می‌شود.</a:t>
            </a:r>
            <a:endParaRPr lang="en-US" sz="3200" dirty="0"/>
          </a:p>
          <a:p>
            <a:pPr algn="r" rtl="1"/>
            <a:r>
              <a:rPr lang="ar-SA" sz="3200" dirty="0"/>
              <a:t> به آن "رویکرد پزشکی" نیز گفته می‌شود.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2023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81B1-359D-60F9-B249-9B0936BC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رویکرد تغییر رفتار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06B38-E482-54D3-97CC-A96C89B29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 هدف: ترغیب افراد به پذیرش مسئولیت سلامت خود.</a:t>
            </a:r>
            <a:endParaRPr lang="en-US" sz="3200" dirty="0"/>
          </a:p>
          <a:p>
            <a:pPr algn="r" rtl="1"/>
            <a:r>
              <a:rPr lang="ar-SA" sz="3200" dirty="0"/>
              <a:t> مثال: توصیه‌های بهداشتی در مطب دندانپزشکی.</a:t>
            </a:r>
            <a:endParaRPr lang="en-US" sz="3200" dirty="0"/>
          </a:p>
          <a:p>
            <a:pPr algn="r" rtl="1"/>
            <a:r>
              <a:rPr lang="ar-SA" sz="3200" dirty="0"/>
              <a:t> مبتنی بر فرضیه "اطلاعات منجر به تغییر رفتار پایدار می‌شود".</a:t>
            </a:r>
            <a:endParaRPr lang="en-US" sz="3200" dirty="0"/>
          </a:p>
          <a:p>
            <a:pPr algn="r" rtl="1"/>
            <a:r>
              <a:rPr lang="ar-SA" sz="3200" dirty="0"/>
              <a:t> توسط کارشناسان و افراد خبره هدایت می‌شود.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1800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3D02-96E2-1BBB-8983-3850AF3C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رویکرد آموزشی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21C97-057F-64CC-D7BF-F284FF8FF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 هدف: تأمین دانش و آگاهی برای تصمیم‌گیری آگاهانه.</a:t>
            </a:r>
            <a:endParaRPr lang="en-US" sz="3200" dirty="0"/>
          </a:p>
          <a:p>
            <a:pPr algn="r" rtl="1"/>
            <a:r>
              <a:rPr lang="ar-SA" sz="3200" dirty="0"/>
              <a:t> مثال: برنامه‌های آموزشی مدرسه‌محور، مشاوره گروهی.</a:t>
            </a:r>
            <a:endParaRPr lang="en-US" sz="3200" dirty="0"/>
          </a:p>
          <a:p>
            <a:pPr algn="r" rtl="1"/>
            <a:r>
              <a:rPr lang="ar-SA" sz="3200" dirty="0"/>
              <a:t> علاوه بر اطلاعات، بر تقویت مهارت‌ها و نگرش‌ها تأکید دارد.</a:t>
            </a:r>
            <a:endParaRPr lang="en-US" sz="3200" dirty="0"/>
          </a:p>
          <a:p>
            <a:pPr algn="r" rtl="1"/>
            <a:r>
              <a:rPr lang="ar-SA" sz="3200" dirty="0"/>
              <a:t> متکی بر کارشناسان حرفه‌ای است.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3585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A4002-F703-FEF9-00F4-7479FAAF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رویکرد توانمندسازی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477C8-FEDB-6C0C-C715-D6210A97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 هدف: کمک به مردم برای شناسایی مشکلات و راهکارهای خود.</a:t>
            </a:r>
            <a:endParaRPr lang="en-US" sz="3200" dirty="0"/>
          </a:p>
          <a:p>
            <a:pPr algn="r" rtl="1"/>
            <a:r>
              <a:rPr lang="ar-SA" sz="3200" dirty="0"/>
              <a:t> مثال: برنامه‌های جامعه‌محور برای ارتقای سلامت دهان.</a:t>
            </a:r>
            <a:endParaRPr lang="en-US" sz="3200" dirty="0"/>
          </a:p>
          <a:p>
            <a:pPr algn="r" rtl="1"/>
            <a:r>
              <a:rPr lang="ar-SA" sz="3200" dirty="0"/>
              <a:t> یک رویکرد "پایین به بالا" و "مشتری‌مدار".</a:t>
            </a:r>
            <a:endParaRPr lang="en-US" sz="3200" dirty="0"/>
          </a:p>
          <a:p>
            <a:pPr algn="r" rtl="1"/>
            <a:r>
              <a:rPr lang="ar-SA" sz="3200" dirty="0"/>
              <a:t> نقش متخصصان سلامت: تسهیل‌گری و حمایت.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1557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EA00-46F3-FC25-F9BF-C69B2ED8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رویکرد تغییر اجتماعی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9A822-D326-EA99-DF83-5440ABCF6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 هدف: تغییر محیط فیزیکی، اقتصادی و اجتماعی برای ارتقای سلامت.</a:t>
            </a:r>
            <a:endParaRPr lang="en-US" sz="3200" dirty="0"/>
          </a:p>
          <a:p>
            <a:pPr algn="r" rtl="1"/>
            <a:r>
              <a:rPr lang="ar-SA" sz="3200" dirty="0"/>
              <a:t> مثال: فلورایددار کردن آب آشامیدنی، مالیات بر مواد قندی.</a:t>
            </a:r>
            <a:endParaRPr lang="en-US" sz="3200" dirty="0"/>
          </a:p>
          <a:p>
            <a:pPr algn="r" rtl="1"/>
            <a:r>
              <a:rPr lang="ar-SA" sz="3200" dirty="0"/>
              <a:t> نیازمند جلب حمایت سیاسی و تغییر سیاست‌گذاری‌ها.</a:t>
            </a:r>
            <a:endParaRPr lang="en-US" sz="3200" dirty="0"/>
          </a:p>
          <a:p>
            <a:pPr algn="r" rtl="1"/>
            <a:r>
              <a:rPr lang="ar-SA" sz="3200" dirty="0"/>
              <a:t> هدف نهایی: ایجاد محیطی که انتخاب سالم را آسان کند.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9523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7466-3675-1AA6-6A8B-BCC98C39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نظریه‌های اصلی در ارتقای سلامت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D4DAC-645B-35F0-FDE8-01C4CD829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/>
              <a:t>1.     بی‌عدالتی و نابرابری    </a:t>
            </a:r>
            <a:endParaRPr lang="en-US" sz="3200" dirty="0"/>
          </a:p>
          <a:p>
            <a:pPr marL="0" indent="0" algn="r" rtl="1">
              <a:buNone/>
            </a:pPr>
            <a:r>
              <a:rPr lang="ar-SA" sz="3200" dirty="0"/>
              <a:t>2.     توانمندسازی    </a:t>
            </a:r>
            <a:endParaRPr lang="en-US" sz="3200" dirty="0"/>
          </a:p>
          <a:p>
            <a:pPr marL="0" indent="0" algn="r" rtl="1">
              <a:buNone/>
            </a:pPr>
            <a:r>
              <a:rPr lang="ar-SA" sz="3200" dirty="0"/>
              <a:t>3.     جلب حمایت    </a:t>
            </a:r>
            <a:endParaRPr lang="en-US" sz="3200" dirty="0"/>
          </a:p>
          <a:p>
            <a:pPr algn="r" rtl="1"/>
            <a:r>
              <a:rPr lang="ar-SA" sz="3200" dirty="0"/>
              <a:t>    این نظریه‌ها مبانی اقدامات ارتقای سلامت را تشکیل می‌دهند.</a:t>
            </a:r>
            <a:endParaRPr lang="en-US" sz="3200" dirty="0"/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422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981D-3151-4B8D-8EA0-7169342B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ارکان اصلی ارتقای سلامت (تاناهییل)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4A560-47D8-107A-EE8D-60BC8CB7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428" y="2587625"/>
            <a:ext cx="7497234" cy="4351338"/>
          </a:xfrm>
        </p:spPr>
        <p:txBody>
          <a:bodyPr>
            <a:normAutofit/>
          </a:bodyPr>
          <a:lstStyle/>
          <a:p>
            <a:pPr algn="r" rtl="1"/>
            <a:r>
              <a:rPr lang="ar-SA" sz="3200" dirty="0"/>
              <a:t> آموزش سلامت: افزایش آگاهی، مهارت‌ها و خودباوری.</a:t>
            </a:r>
            <a:endParaRPr lang="en-US" sz="3200" dirty="0"/>
          </a:p>
          <a:p>
            <a:pPr algn="r" rtl="1"/>
            <a:r>
              <a:rPr lang="ar-SA" sz="3200" dirty="0"/>
              <a:t> خدمات و تسهیلات پیشگیری: اقدامات برای کاهش مواجهه با عوامل خطر.</a:t>
            </a:r>
            <a:endParaRPr lang="en-US" sz="3200" dirty="0"/>
          </a:p>
          <a:p>
            <a:pPr algn="r" rtl="1"/>
            <a:r>
              <a:rPr lang="ar-SA" sz="3200" dirty="0"/>
              <a:t> محافظت از سلامت: اقدامات قانونی و سیاستی برای پیشگیری از بیماری.</a:t>
            </a:r>
            <a:endParaRPr lang="en-US" sz="3200" dirty="0"/>
          </a:p>
          <a:p>
            <a:pPr algn="r" rtl="1"/>
            <a:r>
              <a:rPr lang="ar-SA" sz="3200" dirty="0"/>
              <a:t> تعامل این سه جزء، هفت حوزه اقدام را ایجاد می‌کند.</a:t>
            </a:r>
            <a:endParaRPr lang="en-US" sz="3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1BB503-BFFD-31E2-6EC8-578A8F69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" y="2328337"/>
            <a:ext cx="4402665" cy="440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533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162822-2217-2F6D-70C1-1AFF97E0E07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238651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6806">
                  <a:extLst>
                    <a:ext uri="{9D8B030D-6E8A-4147-A177-3AD203B41FA5}">
                      <a16:colId xmlns:a16="http://schemas.microsoft.com/office/drawing/2014/main" val="2531494037"/>
                    </a:ext>
                  </a:extLst>
                </a:gridCol>
                <a:gridCol w="3367710">
                  <a:extLst>
                    <a:ext uri="{9D8B030D-6E8A-4147-A177-3AD203B41FA5}">
                      <a16:colId xmlns:a16="http://schemas.microsoft.com/office/drawing/2014/main" val="1902362826"/>
                    </a:ext>
                  </a:extLst>
                </a:gridCol>
                <a:gridCol w="6097484">
                  <a:extLst>
                    <a:ext uri="{9D8B030D-6E8A-4147-A177-3AD203B41FA5}">
                      <a16:colId xmlns:a16="http://schemas.microsoft.com/office/drawing/2014/main" val="3123487972"/>
                    </a:ext>
                  </a:extLst>
                </a:gridCol>
              </a:tblGrid>
              <a:tr h="1371538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kern="100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>
                          <a:effectLst/>
                        </a:rPr>
                        <a:t>What's New in the Latest Declaration?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kern="10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916922"/>
                  </a:ext>
                </a:extLst>
              </a:tr>
              <a:tr h="4117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Feature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Ottawa Charter (1986)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Geneva Charter (2021)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7273673"/>
                  </a:ext>
                </a:extLst>
              </a:tr>
              <a:tr h="4117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Primary Focus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Health Promotion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Well-being Societies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3787043"/>
                  </a:ext>
                </a:extLst>
              </a:tr>
              <a:tr h="84260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Key Context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The New Public Health movement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COVID   19 pandemic, Climate Crisis, Inequality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5269563"/>
                  </a:ext>
                </a:extLst>
              </a:tr>
              <a:tr h="127343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Core Concern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Enabling people to increase control over their health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Planetary Health &amp; Equity as prerequisites for health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1875962"/>
                  </a:ext>
                </a:extLst>
              </a:tr>
              <a:tr h="84260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Approach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"Enable, Mediate, Advocate"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Transformative, systemic change across all sectors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0714220"/>
                  </a:ext>
                </a:extLst>
              </a:tr>
              <a:tr h="17042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</a:rPr>
                        <a:t>Defining Goal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"Health for All" by 2000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</a:rPr>
                        <a:t>Creating "well   being societies" committed to achieving equitable health now and for future generations, without breaching ecological limits.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5742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30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E3A4-5AA7-846B-F70B-6FAA368D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تعریف سلامت از دیدگاه سازمان جهانی بهداشت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7C71E-3828-3F3D-160E-FCC3AB61F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SA" sz="3200" dirty="0"/>
              <a:t>تعریف سلامت از دیدگاه سازمان جهانی بهداشت    </a:t>
            </a:r>
            <a:endParaRPr lang="en-US" sz="3200" dirty="0"/>
          </a:p>
          <a:p>
            <a:pPr algn="r" rtl="1"/>
            <a:r>
              <a:rPr lang="ar-SA" sz="3200" dirty="0"/>
              <a:t>سلامت تنها فقدان بیماری نیست، بلکه حالتی از رفاه کامل جسمی، روانی و اجتماعی است.</a:t>
            </a:r>
            <a:endParaRPr lang="en-US" sz="3200" dirty="0"/>
          </a:p>
          <a:p>
            <a:pPr algn="r" rtl="1"/>
            <a:r>
              <a:rPr lang="ar-SA" sz="3200" dirty="0"/>
              <a:t>ابعاد سلامت شامل: جسمی، روانی، عاطفی، اجتماعی، معنوی و سلامت جامعه می‌شود.</a:t>
            </a:r>
            <a:endParaRPr lang="en-US" sz="3200" dirty="0"/>
          </a:p>
          <a:p>
            <a:pPr algn="r" rtl="1"/>
            <a:r>
              <a:rPr lang="ar-SA" sz="3200" dirty="0"/>
              <a:t>سلامت یک مفهوم پویا و مثبت است که بر منابع اجتماعی و فردی تأکید دارد.</a:t>
            </a:r>
            <a:endParaRPr lang="en-US" sz="3200" dirty="0"/>
          </a:p>
          <a:p>
            <a:pPr algn="r" rtl="1"/>
            <a:r>
              <a:rPr lang="ar-SA" sz="3200" dirty="0"/>
              <a:t>سلامت به‌عنوان منشأ زندگی روزمره، نه یک هدف دور از دسترس، تعریف می‌شود.</a:t>
            </a:r>
            <a:endParaRPr lang="en-US" sz="3200" dirty="0"/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3762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81A4-4D13-DEA7-A296-E0877FE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en-US" dirty="0"/>
              <a:t> </a:t>
            </a:r>
            <a:r>
              <a:rPr lang="ar-SA" dirty="0"/>
              <a:t>کاربرد عملی: ارتقای سلامت دهان بر اساس منشور ژنو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CE1B-EF47-C8C6-A13D-BC24C8E86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SA" sz="3200" dirty="0"/>
              <a:t>استراتژی جهانی سلامت دهان سازمان جهانی بهداشت (</a:t>
            </a:r>
            <a:r>
              <a:rPr lang="fa-IR" sz="3200" dirty="0"/>
              <a:t>۲۰۲۲) </a:t>
            </a:r>
            <a:r>
              <a:rPr lang="ar-SA" sz="3200" dirty="0"/>
              <a:t>نمونه‌ای عالی از اجرای منشور ژنو در یک حوزه تخصصی است</a:t>
            </a:r>
            <a:r>
              <a:rPr lang="en-US" sz="3200" dirty="0"/>
              <a:t>.</a:t>
            </a:r>
            <a:endParaRPr lang="fa-IR" sz="3200" dirty="0"/>
          </a:p>
          <a:p>
            <a:pPr algn="r" rtl="1"/>
            <a:r>
              <a:rPr lang="ar-SA" sz="3200" dirty="0"/>
              <a:t>مجمع جهانی بهداشت (</a:t>
            </a:r>
            <a:r>
              <a:rPr lang="en-US" sz="3200" dirty="0"/>
              <a:t>WHA</a:t>
            </a:r>
            <a:r>
              <a:rPr lang="ar-SA" sz="3200" dirty="0"/>
              <a:t>) قطعنامه‌ای (</a:t>
            </a:r>
            <a:r>
              <a:rPr lang="en-US" sz="3200" dirty="0"/>
              <a:t>WHA74.5</a:t>
            </a:r>
            <a:r>
              <a:rPr lang="ar-SA" sz="3200" dirty="0"/>
              <a:t>) را تصویب کرد که خواستار یک رویکرد جامع برای سلامت دهان شد. </a:t>
            </a:r>
            <a:endParaRPr lang="fa-IR" sz="3200" dirty="0"/>
          </a:p>
          <a:p>
            <a:pPr algn="r" rtl="1"/>
            <a:r>
              <a:rPr lang="ar-SA" sz="3200" dirty="0"/>
              <a:t>این یک تغییر </a:t>
            </a:r>
            <a:r>
              <a:rPr lang="en-US" sz="3200" dirty="0"/>
              <a:t>monumental</a:t>
            </a:r>
            <a:r>
              <a:rPr lang="fa-IR" sz="3200" dirty="0"/>
              <a:t> و تاریخی</a:t>
            </a:r>
            <a:r>
              <a:rPr lang="ar-SA" sz="3200" dirty="0"/>
              <a:t> بود که پس از دو دهه، سلامت دهان را دوباره در دستور کار سلامت جهانی قرار داد. </a:t>
            </a:r>
            <a:endParaRPr lang="fa-IR" sz="3200" dirty="0"/>
          </a:p>
          <a:p>
            <a:pPr algn="r" rtl="1"/>
            <a:r>
              <a:rPr lang="ar-SA" sz="3200" dirty="0"/>
              <a:t>در پاسخ، سازمان جهانی بهداشت، استراتژی جهانی سلامت دهان </a:t>
            </a:r>
            <a:r>
              <a:rPr lang="fa-IR" sz="3200" dirty="0"/>
              <a:t>2030 </a:t>
            </a:r>
            <a:r>
              <a:rPr lang="ar-SA" sz="3200" dirty="0"/>
              <a:t>را تدوین کرد.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7383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C34D-5943-56EB-202F-5F1B302C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/>
              <a:t>کاربرد مستقیم اصول منشور ژنو در سلامت دهان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D6C6D-490C-01C8-F215-D90B1B9BE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3200" dirty="0"/>
              <a:t> </a:t>
            </a:r>
            <a:r>
              <a:rPr lang="ar-SA" sz="3200" dirty="0"/>
              <a:t>ستون منشور ژنو: سلامت سیاره‌ای و برابری      </a:t>
            </a:r>
            <a:endParaRPr lang="en-US" sz="3200" dirty="0"/>
          </a:p>
          <a:p>
            <a:pPr algn="r" rtl="1"/>
            <a:r>
              <a:rPr lang="ar-SA" sz="3200" dirty="0"/>
              <a:t>کاربرد در سلامت دهان: </a:t>
            </a:r>
            <a:r>
              <a:rPr lang="fa-IR" sz="3200" dirty="0"/>
              <a:t>ا</a:t>
            </a:r>
            <a:r>
              <a:rPr lang="ar-SA" sz="3200" dirty="0"/>
              <a:t>ین استراتژی صراحتاً به «تعیین‌کننده‌های تجاری» بیماری‌های دهان، به‌ویژه بازاریابی غذاها و نوشیدنی‌های قندی (مخصوصاً برای کودکان) و محصولات تنباکو می‌پردازد که محرک‌های اصلی</a:t>
            </a:r>
            <a:r>
              <a:rPr lang="fa-IR" sz="3200" dirty="0"/>
              <a:t> </a:t>
            </a:r>
            <a:r>
              <a:rPr lang="ar-SA" sz="3200" dirty="0"/>
              <a:t>بیماری‌های دهان و همچنین آسیب زیست‌محیطی هستند.</a:t>
            </a:r>
            <a:endParaRPr lang="en-US" sz="3200" dirty="0"/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6794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793F-2518-DBC6-A826-C45342CD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/>
              <a:t>کاربرد مستقیم اصول منشور ژنو در سلامت دهان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66DE-4A69-9CB8-51C1-3CDDE6823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SA" sz="3200" dirty="0"/>
              <a:t> ستون منشور ژنو: جهانی عادلانه و برابر      </a:t>
            </a:r>
            <a:endParaRPr lang="en-US" sz="3200" dirty="0"/>
          </a:p>
          <a:p>
            <a:pPr algn="r" rtl="1"/>
            <a:r>
              <a:rPr lang="fa-IR" sz="3200" dirty="0"/>
              <a:t> </a:t>
            </a:r>
            <a:r>
              <a:rPr lang="ar-SA" sz="3200" dirty="0"/>
              <a:t>کاربرد در سلامت دهان: این استراتژی تمرکز بسیار زیادی بر برابری دارد.</a:t>
            </a:r>
            <a:endParaRPr lang="fa-IR" sz="3200" dirty="0"/>
          </a:p>
          <a:p>
            <a:pPr algn="r" rtl="1"/>
            <a:r>
              <a:rPr lang="ar-SA" sz="3200" dirty="0"/>
              <a:t> هدف آن معکوس کردن روندی است که در آن بیماری‌های دهان به طور نامتناسبی فقرا، جمعیت‌های حاشیه‌نشین و آسیب‌پذیر را تحت تأثیر قرار می‌دهند. </a:t>
            </a:r>
            <a:endParaRPr lang="fa-IR" sz="3200" dirty="0"/>
          </a:p>
          <a:p>
            <a:pPr algn="r" rtl="1"/>
            <a:r>
              <a:rPr lang="ar-SA" sz="3200" dirty="0"/>
              <a:t>این استراتژی خواستار گنجاندن مراقبت‌های ضروری سلامت دهان در «پوشش همگانی سلامت» (</a:t>
            </a:r>
            <a:r>
              <a:rPr lang="en-US" sz="3200" dirty="0"/>
              <a:t>Universal Health Coverage</a:t>
            </a:r>
            <a:r>
              <a:rPr lang="ar-SA" sz="3200" dirty="0"/>
              <a:t>) است تا هزینه مانعی ایجاد نکند.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6937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9E42-2DFD-350D-2482-00B0E7BA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/>
              <a:t>کاربرد مستقیم اصول منشور ژنو در سلامت دهان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32BC-C047-0774-664E-A385A8595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 ستون منشور ژنو: </a:t>
            </a:r>
            <a:r>
              <a:rPr lang="fa-IR" sz="3200" dirty="0"/>
              <a:t>اصلاح رویکرد</a:t>
            </a:r>
            <a:r>
              <a:rPr lang="ar-SA" sz="3200" dirty="0"/>
              <a:t> خدمات سلامت      </a:t>
            </a:r>
            <a:endParaRPr lang="en-US" sz="3200" dirty="0"/>
          </a:p>
          <a:p>
            <a:pPr algn="r" rtl="1"/>
            <a:r>
              <a:rPr lang="ar-SA" sz="3200" dirty="0"/>
              <a:t> کاربرد در سلامت دهان: این استراتژی، تغییر از یک رویکرد صرفاً درمانی و جراحی به یک مدل</a:t>
            </a:r>
            <a:r>
              <a:rPr lang="en-US" sz="3200" dirty="0"/>
              <a:t> </a:t>
            </a:r>
            <a:r>
              <a:rPr lang="ar-SA" sz="3200" dirty="0"/>
              <a:t>پیشگیرانه و ارتقا</a:t>
            </a:r>
            <a:r>
              <a:rPr lang="fa-IR" sz="3200" dirty="0"/>
              <a:t> </a:t>
            </a:r>
            <a:r>
              <a:rPr lang="ar-SA" sz="3200" dirty="0"/>
              <a:t>دهنده سلامت که در مراقبت‌های اولیه سلامت ادغام شده است را ترویج می‌دهد. </a:t>
            </a:r>
            <a:endParaRPr lang="fa-IR" sz="3200" dirty="0"/>
          </a:p>
          <a:p>
            <a:pPr algn="r" rtl="1"/>
            <a:r>
              <a:rPr lang="ar-SA" sz="3200" dirty="0"/>
              <a:t>این یک اقدام اصلی از منشور اولیه اُتاوا است که اکنون با قوت بر سلامت دهان اعمال می‌شود.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1116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FE10-577C-20CA-AC63-AC114F5D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/>
              <a:t>کاربرد مستقیم اصول منشور ژنو در سلامت دهان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3B33-4259-CD6F-1E3B-573644248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 ستون منشور ژنو: حکمرانی خوب برای سلامت (از بیانیه شانگهای)      </a:t>
            </a:r>
            <a:endParaRPr lang="en-US" sz="3200" dirty="0"/>
          </a:p>
          <a:p>
            <a:pPr algn="r" rtl="1"/>
            <a:r>
              <a:rPr lang="ar-SA" sz="3200" dirty="0"/>
              <a:t> کاربرد در سلامت دهان:</a:t>
            </a:r>
            <a:r>
              <a:rPr lang="fa-IR" sz="3200" dirty="0"/>
              <a:t> </a:t>
            </a:r>
            <a:r>
              <a:rPr lang="ar-SA" sz="3200" dirty="0"/>
              <a:t>این استراتژی از کشورهای عضو می‌خواهد تا سیاست‌های ملی سلامت دهان را تدوین کرده و سلامت دهان را در سیاست‌های مربوط به بیماری‌های غیرواگیر، سلامت مادر و کودک و برنامه‌های سلامت مدارس ادغام کنند.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876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7E4E-29D1-22BE-CD7F-4A225389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8800" dirty="0"/>
              <a:t>ممنون از توجه شما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0760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2B56-DB7E-9188-7DBF-817F54B5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تعریف سلامت دهان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89095-679E-B298-7D63-980437692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SA" sz="3200" dirty="0"/>
              <a:t>سلامت دهان تنها به معنای نبود بیماری‌های دهان نیست.</a:t>
            </a:r>
            <a:endParaRPr lang="en-US" sz="3200" dirty="0"/>
          </a:p>
          <a:p>
            <a:pPr algn="r" rtl="1"/>
            <a:r>
              <a:rPr lang="ar-SA" sz="3200" dirty="0"/>
              <a:t>سلامت دهان شامل عملکرد راحت، ظاهر قابل قبول و نقش اجتماعی فرد است.</a:t>
            </a:r>
            <a:endParaRPr lang="en-US" sz="3200" dirty="0"/>
          </a:p>
          <a:p>
            <a:pPr algn="r" rtl="1"/>
            <a:r>
              <a:rPr lang="ar-SA" sz="3200" dirty="0"/>
              <a:t>سازمان جهانی بهداشت: سلامت دهان توانایی صحبت کردن، خوردن و برقراری ارتباط اجتماعی بدون درد و خجالت است.</a:t>
            </a:r>
            <a:endParaRPr lang="en-US" sz="3200" dirty="0"/>
          </a:p>
          <a:p>
            <a:pPr algn="r" rtl="1"/>
            <a:r>
              <a:rPr lang="ar-SA" sz="3200" dirty="0"/>
              <a:t>سلامت دهان بخشی اساسی از سلامت عمومی و کیفیت زندگی است.</a:t>
            </a:r>
            <a:endParaRPr lang="en-US" sz="3200" dirty="0"/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774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82CB-34B2-9310-C69C-EFB74B4F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تعریف ارتقای سلامت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4D3A5-498E-05C8-652E-FA1904DA0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SA" sz="3200" dirty="0"/>
              <a:t>ارتقای سلامت فرآیند توانمندسازی افراد و جوامع برای افزایش کنترل بر سلامت خود است.</a:t>
            </a:r>
            <a:endParaRPr lang="en-US" sz="3200" dirty="0"/>
          </a:p>
          <a:p>
            <a:pPr algn="r" rtl="1"/>
            <a:r>
              <a:rPr lang="ar-SA" sz="3200" dirty="0"/>
              <a:t>این فرآیند شامل ترکیب انتخاب شخصی و مسئولیت اجتماعی می‌شود.</a:t>
            </a:r>
            <a:endParaRPr lang="en-US" sz="3200" dirty="0"/>
          </a:p>
          <a:p>
            <a:pPr algn="r" rtl="1"/>
            <a:r>
              <a:rPr lang="ar-SA" sz="3200" dirty="0"/>
              <a:t>ارتقای سلامت بر عوامل اقتصادی-اجتماعی، محیطی و رفتاری مؤثر بر سلامت تأکید دارد.</a:t>
            </a:r>
            <a:endParaRPr lang="en-US" sz="3200" dirty="0"/>
          </a:p>
          <a:p>
            <a:pPr algn="r" rtl="1"/>
            <a:r>
              <a:rPr lang="ar-SA" sz="3200" dirty="0"/>
              <a:t>هدف نهایی: تبدیل "انتخاب‌های سالم" به "انتخاب‌های آسان".</a:t>
            </a:r>
            <a:endParaRPr lang="en-US" sz="3200" dirty="0"/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329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B127-2E34-B1B6-E8BF-34C56B35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ارتقای سلامت دهان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02BE9-815F-5673-3702-B40FE755D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در گذشته بر آموزش بهداشت دهان متمرکز بود.</a:t>
            </a:r>
            <a:endParaRPr lang="en-US" sz="3200" dirty="0"/>
          </a:p>
          <a:p>
            <a:pPr algn="r" rtl="1"/>
            <a:r>
              <a:rPr lang="ar-SA" sz="3200" dirty="0"/>
              <a:t>امروزه بر عوامل اجتماعی، سیاسی و محیطی تأکید می‌شود.</a:t>
            </a:r>
            <a:endParaRPr lang="en-US" sz="3200" dirty="0"/>
          </a:p>
          <a:p>
            <a:pPr algn="r" rtl="1"/>
            <a:r>
              <a:rPr lang="ar-SA" sz="3200" dirty="0"/>
              <a:t>ارتقای سلامت دهان شامل اقدامات پیشگیرانه، آموزشی و توانمندسازی اقتصادی-اجتماعی است.</a:t>
            </a:r>
            <a:endParaRPr lang="en-US" sz="3200" dirty="0"/>
          </a:p>
          <a:p>
            <a:pPr algn="r" rtl="1"/>
            <a:r>
              <a:rPr lang="ar-SA" sz="3200" dirty="0"/>
              <a:t>هدف: کاهش نابرابری‌های سلامت دهان در جامعه.</a:t>
            </a:r>
            <a:endParaRPr lang="en-US" sz="3200" dirty="0"/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147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9A48-5591-EAD4-855D-15B58A40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منشور اتاوا (1986) - مبنای ارتقای سلامت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497D3-E0D8-09F7-30B1-D8D9269A5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اولین کنفرانس بین‌المللی ارتقای سلامت در اتاوا، کانادا برگزار شد.</a:t>
            </a:r>
            <a:endParaRPr lang="en-US" sz="3200" dirty="0"/>
          </a:p>
          <a:p>
            <a:pPr algn="r" rtl="1"/>
            <a:r>
              <a:rPr lang="ar-SA" sz="3200" dirty="0"/>
              <a:t>پنج حوزه اصلی برای اقدام مؤثر در ارتقای سلامت معرفی شد.</a:t>
            </a:r>
            <a:endParaRPr lang="en-US" sz="3200" dirty="0"/>
          </a:p>
          <a:p>
            <a:pPr algn="r" rtl="1"/>
            <a:r>
              <a:rPr lang="ar-SA" sz="3200" dirty="0"/>
              <a:t>این منشور چارچوبی اساسی برای بهبود عملکرد سیستم‌های سلامت است.</a:t>
            </a:r>
            <a:endParaRPr lang="en-US" sz="3200" dirty="0"/>
          </a:p>
          <a:p>
            <a:pPr algn="r" rtl="1"/>
            <a:r>
              <a:rPr lang="ar-SA" sz="3200" dirty="0"/>
              <a:t>هدف: دستیابی به "سلامت برای همه".</a:t>
            </a:r>
            <a:endParaRPr lang="en-US" sz="3200" dirty="0"/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57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4294-574E-3A18-50E8-0D2FE54F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ایجاد سیاست‌های عمومی سالم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ADA51-BA0C-A9C8-E323-4F6B90D22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ارتقای سلامت فراتر از بخش سلامت است؛ تمام بخش‌ها در تأمین سلامت مسئولند.</a:t>
            </a:r>
            <a:endParaRPr lang="en-US" sz="3200" dirty="0"/>
          </a:p>
          <a:p>
            <a:pPr algn="r" rtl="1"/>
            <a:r>
              <a:rPr lang="ar-SA" sz="3200" dirty="0"/>
              <a:t>مثال: افزودن فلوراید به آب آشامیدنی، منع فروش نوشابه در بوفه مدارس.</a:t>
            </a:r>
            <a:endParaRPr lang="en-US" sz="3200" dirty="0"/>
          </a:p>
          <a:p>
            <a:pPr algn="r" rtl="1"/>
            <a:r>
              <a:rPr lang="ar-SA" sz="3200" dirty="0"/>
              <a:t>مثال: درج هشدار بهداشتی روی پاکت‌های سیگار.</a:t>
            </a:r>
            <a:endParaRPr lang="en-US" sz="3200" dirty="0"/>
          </a:p>
          <a:p>
            <a:pPr algn="r" rtl="1"/>
            <a:r>
              <a:rPr lang="ar-SA" sz="3200" dirty="0"/>
              <a:t>هدف: تدوین قوانین و سیاست‌های حمایت‌کننده از سلامت.</a:t>
            </a:r>
            <a:endParaRPr lang="en-US" sz="3200" dirty="0"/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641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3D53-E7E2-56B2-2A59-7F5D2C7D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اصل دوم: ایجاد محیط‌های حمایت‌کننده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5F80-98B0-F7AC-78C9-13F7923AD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/>
              <a:t> محیط فیزیکی و اجتماعی تأثیر مستقیم بر سلامت دارد.</a:t>
            </a:r>
            <a:endParaRPr lang="en-US" sz="3200" dirty="0"/>
          </a:p>
          <a:p>
            <a:pPr algn="r" rtl="1"/>
            <a:r>
              <a:rPr lang="ar-SA" sz="3200" dirty="0"/>
              <a:t> مثال: ایجاد امکانات تفریحی ایمن، عرضه میوه در بوفه مدارس و ادارات.</a:t>
            </a:r>
            <a:endParaRPr lang="en-US" sz="3200" dirty="0"/>
          </a:p>
          <a:p>
            <a:pPr algn="r" rtl="1"/>
            <a:r>
              <a:rPr lang="ar-SA" sz="3200" dirty="0"/>
              <a:t> محیط کار و زندگی باید به‌عنوان منبع سلامت در نظر گرفته شود.</a:t>
            </a:r>
            <a:endParaRPr lang="en-US" sz="3200" dirty="0"/>
          </a:p>
          <a:p>
            <a:pPr algn="r" rtl="1"/>
            <a:r>
              <a:rPr lang="ar-SA" sz="3200" dirty="0"/>
              <a:t> هدف: تبدیل محیط زندگی به فضایی امن، پویا و لذت‌بخش.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3115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Custom 3">
      <a:majorFont>
        <a:latin typeface="Georgia"/>
        <a:ea typeface=""/>
        <a:cs typeface="B Titr"/>
      </a:majorFont>
      <a:minorFont>
        <a:latin typeface="Minion Pro"/>
        <a:ea typeface=""/>
        <a:cs typeface="B Nazani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532</TotalTime>
  <Words>1999</Words>
  <Application>Microsoft Office PowerPoint</Application>
  <PresentationFormat>Widescreen</PresentationFormat>
  <Paragraphs>186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Minion Pro</vt:lpstr>
      <vt:lpstr>Wingdings 3</vt:lpstr>
      <vt:lpstr>Ion Boardroom</vt:lpstr>
      <vt:lpstr>ارتقای سلامت (Health Promotion) رویکردهای جدید در مورد ارتقای سلامت     از منشور اتاوا تا برنامه‌های عملیاتی معاصر</vt:lpstr>
      <vt:lpstr>مقدمه و ضرورت ارتقای سلامت</vt:lpstr>
      <vt:lpstr>تعریف سلامت از دیدگاه سازمان جهانی بهداشت    </vt:lpstr>
      <vt:lpstr>تعریف سلامت دهان </vt:lpstr>
      <vt:lpstr>تعریف ارتقای سلامت </vt:lpstr>
      <vt:lpstr>ارتقای سلامت دهان</vt:lpstr>
      <vt:lpstr>منشور اتاوا (1986) - مبنای ارتقای سلامت </vt:lpstr>
      <vt:lpstr>ایجاد سیاست‌های عمومی سالم </vt:lpstr>
      <vt:lpstr>اصل دوم: ایجاد محیط‌های حمایت‌کننده </vt:lpstr>
      <vt:lpstr>اصل سوم: پرورش مهارت‌های فردی </vt:lpstr>
      <vt:lpstr>اصل چهارم: تقویت فعالیت‌های اجتماعی و مشارکت جامعه</vt:lpstr>
      <vt:lpstr>اصل پنجم: بازجهت‌دهی خدمات سلامت </vt:lpstr>
      <vt:lpstr>راهکارهای کلیدی منشور اتاوا </vt:lpstr>
      <vt:lpstr>رویکردهای جدید در مورد ارتقای سلامت: از اُتاوا تا ژنو</vt:lpstr>
      <vt:lpstr>جدیدترین سند: منشور ژنو برای تندرستی یا رفاه (۲۰۲۱) </vt:lpstr>
      <vt:lpstr>محورهای کلیدی منشور ژنو </vt:lpstr>
      <vt:lpstr>اجزای ارتقای سلامت دهان </vt:lpstr>
      <vt:lpstr>تعیین‌کننده‌های سلامت</vt:lpstr>
      <vt:lpstr>مشارکت و همکاری بین‌بخشی </vt:lpstr>
      <vt:lpstr>عملکرد راهبردی و رویکرد عامل خطر مشترک </vt:lpstr>
      <vt:lpstr>رویکردهای پنجگانه ارتقای سلامت </vt:lpstr>
      <vt:lpstr>رویکرد پیشگیری </vt:lpstr>
      <vt:lpstr>رویکرد تغییر رفتار</vt:lpstr>
      <vt:lpstr>رویکرد آموزشی</vt:lpstr>
      <vt:lpstr>رویکرد توانمندسازی</vt:lpstr>
      <vt:lpstr>رویکرد تغییر اجتماعی</vt:lpstr>
      <vt:lpstr>نظریه‌های اصلی در ارتقای سلامت </vt:lpstr>
      <vt:lpstr>ارکان اصلی ارتقای سلامت (تاناهییل) </vt:lpstr>
      <vt:lpstr>PowerPoint Presentation</vt:lpstr>
      <vt:lpstr> کاربرد عملی: ارتقای سلامت دهان بر اساس منشور ژنو </vt:lpstr>
      <vt:lpstr>کاربرد مستقیم اصول منشور ژنو در سلامت دهان</vt:lpstr>
      <vt:lpstr>کاربرد مستقیم اصول منشور ژنو در سلامت دهان</vt:lpstr>
      <vt:lpstr>کاربرد مستقیم اصول منشور ژنو در سلامت دهان</vt:lpstr>
      <vt:lpstr>کاربرد مستقیم اصول منشور ژنو در سلامت دهان</vt:lpstr>
      <vt:lpstr>ممنون از توجه شما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Hossein Hessari</dc:creator>
  <cp:lastModifiedBy>Hossein Hessari</cp:lastModifiedBy>
  <cp:revision>5</cp:revision>
  <dcterms:created xsi:type="dcterms:W3CDTF">2025-11-12T08:58:19Z</dcterms:created>
  <dcterms:modified xsi:type="dcterms:W3CDTF">2025-11-12T17:51:04Z</dcterms:modified>
</cp:coreProperties>
</file>